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5143500" cx="9144000"/>
  <p:notesSz cx="6858000" cy="9144000"/>
  <p:embeddedFontLst>
    <p:embeddedFont>
      <p:font typeface="Roboto"/>
      <p:regular r:id="rId20"/>
      <p:bold r:id="rId21"/>
      <p:italic r:id="rId22"/>
      <p:boldItalic r:id="rId23"/>
    </p:embeddedFont>
    <p:embeddedFont>
      <p:font typeface="Old Standard TT"/>
      <p:regular r:id="rId24"/>
      <p:bold r:id="rId25"/>
      <p: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tableStyles.xml><?xml version="1.0" encoding="utf-8"?>
<a:tblStyleLst xmlns:a="http://schemas.openxmlformats.org/drawingml/2006/main" xmlns:r="http://schemas.openxmlformats.org/officeDocument/2006/relationships" def="{42C3586F-E50A-4A86-B3C9-6985DBCD2B41}">
  <a:tblStyle styleId="{42C3586F-E50A-4A86-B3C9-6985DBCD2B41}" styleName="Table_0">
    <a:wholeTbl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insideV>
        </a:tcBdr>
      </a:tcStyle>
    </a:wholeTb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regular.fntdata"/><Relationship Id="rId22" Type="http://schemas.openxmlformats.org/officeDocument/2006/relationships/font" Target="fonts/Roboto-italic.fntdata"/><Relationship Id="rId21" Type="http://schemas.openxmlformats.org/officeDocument/2006/relationships/font" Target="fonts/Roboto-bold.fntdata"/><Relationship Id="rId24" Type="http://schemas.openxmlformats.org/officeDocument/2006/relationships/font" Target="fonts/OldStandardTT-regular.fntdata"/><Relationship Id="rId23" Type="http://schemas.openxmlformats.org/officeDocument/2006/relationships/font" Target="fonts/Roboto-bold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OldStandardTT-italic.fntdata"/><Relationship Id="rId25" Type="http://schemas.openxmlformats.org/officeDocument/2006/relationships/font" Target="fonts/OldStandardTT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Shape 5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Shape 14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Shape 14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Shape 15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Shape 1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Shape 1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Shape 6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In this proj, a system for sa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It includes 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Shape 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Shape 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Shape 8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Shape 1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Shape 11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Shape 12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0" y="100"/>
            <a:ext cx="9144000" cy="171179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11" name="Shape 11"/>
          <p:cNvCxnSpPr/>
          <p:nvPr/>
        </p:nvCxnSpPr>
        <p:spPr>
          <a:xfrm>
            <a:off x="641934" y="3597500"/>
            <a:ext cx="390299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" name="Shape 12"/>
          <p:cNvSpPr txBox="1"/>
          <p:nvPr>
            <p:ph type="ctrTitle"/>
          </p:nvPr>
        </p:nvSpPr>
        <p:spPr>
          <a:xfrm>
            <a:off x="512700" y="1893300"/>
            <a:ext cx="8118599" cy="15228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Clr>
                <a:schemeClr val="accent1"/>
              </a:buClr>
              <a:buSzPct val="100000"/>
              <a:defRPr sz="42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buClr>
                <a:schemeClr val="accent1"/>
              </a:buClr>
              <a:buSzPct val="100000"/>
              <a:defRPr sz="42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buClr>
                <a:schemeClr val="accent1"/>
              </a:buClr>
              <a:buSzPct val="100000"/>
              <a:defRPr sz="42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buClr>
                <a:schemeClr val="accent1"/>
              </a:buClr>
              <a:buSzPct val="100000"/>
              <a:defRPr sz="42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buClr>
                <a:schemeClr val="accent1"/>
              </a:buClr>
              <a:buSzPct val="100000"/>
              <a:defRPr sz="42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buClr>
                <a:schemeClr val="accent1"/>
              </a:buClr>
              <a:buSzPct val="100000"/>
              <a:defRPr sz="42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buClr>
                <a:schemeClr val="accent1"/>
              </a:buClr>
              <a:buSzPct val="100000"/>
              <a:defRPr sz="42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buClr>
                <a:schemeClr val="accent1"/>
              </a:buClr>
              <a:buSzPct val="100000"/>
              <a:defRPr sz="42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buClr>
                <a:schemeClr val="accent1"/>
              </a:buClr>
              <a:buSzPct val="100000"/>
              <a:defRPr sz="42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" name="Shape 13"/>
          <p:cNvSpPr txBox="1"/>
          <p:nvPr>
            <p:ph idx="1" type="subTitle"/>
          </p:nvPr>
        </p:nvSpPr>
        <p:spPr>
          <a:xfrm>
            <a:off x="512700" y="3840639"/>
            <a:ext cx="8118599" cy="7874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None/>
              <a:defRPr sz="24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None/>
              <a:defRPr sz="24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None/>
              <a:defRPr sz="24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None/>
              <a:defRPr sz="24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None/>
              <a:defRPr sz="24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None/>
              <a:defRPr sz="24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None/>
              <a:defRPr sz="24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None/>
              <a:defRPr sz="24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None/>
              <a:defRPr sz="24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4" name="Shape 14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accen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/>
          <p:nvPr>
            <p:ph type="title"/>
          </p:nvPr>
        </p:nvSpPr>
        <p:spPr>
          <a:xfrm>
            <a:off x="311700" y="1039650"/>
            <a:ext cx="8520599" cy="21062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b="1" sz="14000"/>
            </a:lvl1pPr>
            <a:lvl2pPr lvl="1" algn="ctr">
              <a:spcBef>
                <a:spcPts val="0"/>
              </a:spcBef>
              <a:buSzPct val="100000"/>
              <a:defRPr b="1" sz="14000"/>
            </a:lvl2pPr>
            <a:lvl3pPr lvl="2" algn="ctr">
              <a:spcBef>
                <a:spcPts val="0"/>
              </a:spcBef>
              <a:buSzPct val="100000"/>
              <a:defRPr b="1" sz="14000"/>
            </a:lvl3pPr>
            <a:lvl4pPr lvl="3" algn="ctr">
              <a:spcBef>
                <a:spcPts val="0"/>
              </a:spcBef>
              <a:buSzPct val="100000"/>
              <a:defRPr b="1" sz="14000"/>
            </a:lvl4pPr>
            <a:lvl5pPr lvl="4" algn="ctr">
              <a:spcBef>
                <a:spcPts val="0"/>
              </a:spcBef>
              <a:buSzPct val="100000"/>
              <a:defRPr b="1" sz="14000"/>
            </a:lvl5pPr>
            <a:lvl6pPr lvl="5" algn="ctr">
              <a:spcBef>
                <a:spcPts val="0"/>
              </a:spcBef>
              <a:buSzPct val="100000"/>
              <a:defRPr b="1" sz="14000"/>
            </a:lvl6pPr>
            <a:lvl7pPr lvl="6" algn="ctr">
              <a:spcBef>
                <a:spcPts val="0"/>
              </a:spcBef>
              <a:buSzPct val="100000"/>
              <a:defRPr b="1" sz="14000"/>
            </a:lvl7pPr>
            <a:lvl8pPr lvl="7" algn="ctr">
              <a:spcBef>
                <a:spcPts val="0"/>
              </a:spcBef>
              <a:buSzPct val="100000"/>
              <a:defRPr b="1" sz="14000"/>
            </a:lvl8pPr>
            <a:lvl9pPr lvl="8" algn="ctr">
              <a:spcBef>
                <a:spcPts val="0"/>
              </a:spcBef>
              <a:buSzPct val="100000"/>
              <a:defRPr b="1" sz="14000"/>
            </a:lvl9pPr>
          </a:lstStyle>
          <a:p/>
        </p:txBody>
      </p:sp>
      <p:sp>
        <p:nvSpPr>
          <p:cNvPr id="51" name="Shape 51"/>
          <p:cNvSpPr txBox="1"/>
          <p:nvPr>
            <p:ph idx="1" type="body"/>
          </p:nvPr>
        </p:nvSpPr>
        <p:spPr>
          <a:xfrm>
            <a:off x="311700" y="3228425"/>
            <a:ext cx="8520599" cy="1300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52" name="Shape 52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bg>
      <p:bgPr>
        <a:solidFill>
          <a:schemeClr val="dk1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hape 16"/>
          <p:cNvCxnSpPr/>
          <p:nvPr/>
        </p:nvCxnSpPr>
        <p:spPr>
          <a:xfrm>
            <a:off x="641934" y="3597500"/>
            <a:ext cx="390299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" name="Shape 17"/>
          <p:cNvSpPr txBox="1"/>
          <p:nvPr>
            <p:ph type="title"/>
          </p:nvPr>
        </p:nvSpPr>
        <p:spPr>
          <a:xfrm>
            <a:off x="512700" y="1893300"/>
            <a:ext cx="8118599" cy="15228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Clr>
                <a:schemeClr val="accent1"/>
              </a:buClr>
              <a:buSzPct val="100000"/>
              <a:defRPr sz="6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buClr>
                <a:schemeClr val="accent1"/>
              </a:buClr>
              <a:buSzPct val="100000"/>
              <a:defRPr sz="60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buClr>
                <a:schemeClr val="accent1"/>
              </a:buClr>
              <a:buSzPct val="100000"/>
              <a:defRPr sz="60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buClr>
                <a:schemeClr val="accent1"/>
              </a:buClr>
              <a:buSzPct val="100000"/>
              <a:defRPr sz="60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buClr>
                <a:schemeClr val="accent1"/>
              </a:buClr>
              <a:buSzPct val="100000"/>
              <a:defRPr sz="60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buClr>
                <a:schemeClr val="accent1"/>
              </a:buClr>
              <a:buSzPct val="100000"/>
              <a:defRPr sz="60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buClr>
                <a:schemeClr val="accent1"/>
              </a:buClr>
              <a:buSzPct val="100000"/>
              <a:defRPr sz="60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buClr>
                <a:schemeClr val="accent1"/>
              </a:buClr>
              <a:buSzPct val="100000"/>
              <a:defRPr sz="60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buClr>
                <a:schemeClr val="accent1"/>
              </a:buClr>
              <a:buSzPct val="100000"/>
              <a:defRPr sz="6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8" name="Shape 18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accen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599" cy="6132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71600"/>
            <a:ext cx="8520599" cy="33972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3" name="Shape 23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 txBox="1"/>
          <p:nvPr>
            <p:ph type="title"/>
          </p:nvPr>
        </p:nvSpPr>
        <p:spPr>
          <a:xfrm>
            <a:off x="311700" y="445025"/>
            <a:ext cx="8520599" cy="6132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6" name="Shape 26"/>
          <p:cNvSpPr txBox="1"/>
          <p:nvPr>
            <p:ph idx="1" type="body"/>
          </p:nvPr>
        </p:nvSpPr>
        <p:spPr>
          <a:xfrm>
            <a:off x="311700" y="1171675"/>
            <a:ext cx="3999899" cy="33972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7" name="Shape 27"/>
          <p:cNvSpPr txBox="1"/>
          <p:nvPr>
            <p:ph idx="2" type="body"/>
          </p:nvPr>
        </p:nvSpPr>
        <p:spPr>
          <a:xfrm>
            <a:off x="4832400" y="1171675"/>
            <a:ext cx="3999899" cy="33972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8" name="Shape 28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/>
          <p:nvPr>
            <p:ph type="title"/>
          </p:nvPr>
        </p:nvSpPr>
        <p:spPr>
          <a:xfrm>
            <a:off x="311700" y="445025"/>
            <a:ext cx="8520599" cy="6132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311700" y="555600"/>
            <a:ext cx="2807999" cy="7556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4" name="Shape 34"/>
          <p:cNvSpPr txBox="1"/>
          <p:nvPr>
            <p:ph idx="1" type="body"/>
          </p:nvPr>
        </p:nvSpPr>
        <p:spPr>
          <a:xfrm>
            <a:off x="311700" y="1389600"/>
            <a:ext cx="2807999" cy="3179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5" name="Shape 35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/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Clr>
                <a:schemeClr val="accent1"/>
              </a:buClr>
              <a:buSzPct val="100000"/>
              <a:defRPr sz="5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buClr>
                <a:schemeClr val="accent1"/>
              </a:buClr>
              <a:buSzPct val="100000"/>
              <a:defRPr sz="54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buClr>
                <a:schemeClr val="accent1"/>
              </a:buClr>
              <a:buSzPct val="100000"/>
              <a:defRPr sz="54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buClr>
                <a:schemeClr val="accent1"/>
              </a:buClr>
              <a:buSzPct val="100000"/>
              <a:defRPr sz="54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buClr>
                <a:schemeClr val="accent1"/>
              </a:buClr>
              <a:buSzPct val="100000"/>
              <a:defRPr sz="54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buClr>
                <a:schemeClr val="accent1"/>
              </a:buClr>
              <a:buSzPct val="100000"/>
              <a:defRPr sz="54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buClr>
                <a:schemeClr val="accent1"/>
              </a:buClr>
              <a:buSzPct val="100000"/>
              <a:defRPr sz="54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buClr>
                <a:schemeClr val="accent1"/>
              </a:buClr>
              <a:buSzPct val="100000"/>
              <a:defRPr sz="54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buClr>
                <a:schemeClr val="accent1"/>
              </a:buClr>
              <a:buSzPct val="100000"/>
              <a:defRPr sz="5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8" name="Shape 38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accen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/>
          <p:nvPr/>
        </p:nvSpPr>
        <p:spPr>
          <a:xfrm>
            <a:off x="4572000" y="-25"/>
            <a:ext cx="4572000" cy="514349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41" name="Shape 41"/>
          <p:cNvCxnSpPr/>
          <p:nvPr/>
        </p:nvCxnSpPr>
        <p:spPr>
          <a:xfrm>
            <a:off x="5029675" y="4495500"/>
            <a:ext cx="686399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" name="Shape 42"/>
          <p:cNvSpPr txBox="1"/>
          <p:nvPr>
            <p:ph type="title"/>
          </p:nvPr>
        </p:nvSpPr>
        <p:spPr>
          <a:xfrm>
            <a:off x="265500" y="1382350"/>
            <a:ext cx="4045199" cy="13332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Clr>
                <a:schemeClr val="lt2"/>
              </a:buClr>
              <a:buSzPct val="100000"/>
              <a:defRPr sz="42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buClr>
                <a:schemeClr val="lt2"/>
              </a:buClr>
              <a:buSzPct val="100000"/>
              <a:defRPr sz="42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buClr>
                <a:schemeClr val="lt2"/>
              </a:buClr>
              <a:buSzPct val="100000"/>
              <a:defRPr sz="42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buClr>
                <a:schemeClr val="lt2"/>
              </a:buClr>
              <a:buSzPct val="100000"/>
              <a:defRPr sz="42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buClr>
                <a:schemeClr val="lt2"/>
              </a:buClr>
              <a:buSzPct val="100000"/>
              <a:defRPr sz="42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buClr>
                <a:schemeClr val="lt2"/>
              </a:buClr>
              <a:buSzPct val="100000"/>
              <a:defRPr sz="42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buClr>
                <a:schemeClr val="lt2"/>
              </a:buClr>
              <a:buSzPct val="100000"/>
              <a:defRPr sz="42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buClr>
                <a:schemeClr val="lt2"/>
              </a:buClr>
              <a:buSzPct val="100000"/>
              <a:defRPr sz="42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buClr>
                <a:schemeClr val="lt2"/>
              </a:buClr>
              <a:buSzPct val="100000"/>
              <a:defRPr sz="42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3" name="Shape 43"/>
          <p:cNvSpPr txBox="1"/>
          <p:nvPr>
            <p:ph idx="1" type="subTitle"/>
          </p:nvPr>
        </p:nvSpPr>
        <p:spPr>
          <a:xfrm>
            <a:off x="265500" y="2769000"/>
            <a:ext cx="4045199" cy="13455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44" name="Shape 44"/>
          <p:cNvSpPr txBox="1"/>
          <p:nvPr>
            <p:ph idx="2" type="body"/>
          </p:nvPr>
        </p:nvSpPr>
        <p:spPr>
          <a:xfrm>
            <a:off x="4939500" y="724200"/>
            <a:ext cx="3837000" cy="3695099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45" name="Shape 45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accen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48" name="Shape 48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accen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599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71600"/>
            <a:ext cx="8520599" cy="33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100000"/>
              <a:buFont typeface="Old Standard TT"/>
              <a:defRPr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ld Standard TT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ld Standard TT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ld Standard TT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ld Standard TT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ld Standard TT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ld Standard TT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ld Standard TT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ld Standard TT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7.jpg"/><Relationship Id="rId4" Type="http://schemas.openxmlformats.org/officeDocument/2006/relationships/image" Target="../media/image2.jpg"/><Relationship Id="rId5" Type="http://schemas.openxmlformats.org/officeDocument/2006/relationships/image" Target="../media/image1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Relationship Id="rId4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image" Target="../media/image5.png"/><Relationship Id="rId5" Type="http://schemas.openxmlformats.org/officeDocument/2006/relationships/image" Target="../media/image4.png"/><Relationship Id="rId6" Type="http://schemas.openxmlformats.org/officeDocument/2006/relationships/image" Target="../media/image11.png"/><Relationship Id="rId7" Type="http://schemas.openxmlformats.org/officeDocument/2006/relationships/image" Target="../media/image1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gif"/><Relationship Id="rId4" Type="http://schemas.openxmlformats.org/officeDocument/2006/relationships/image" Target="../media/image9.png"/><Relationship Id="rId5" Type="http://schemas.openxmlformats.org/officeDocument/2006/relationships/image" Target="../media/image8.png"/><Relationship Id="rId6" Type="http://schemas.openxmlformats.org/officeDocument/2006/relationships/image" Target="../media/image14.png"/><Relationship Id="rId7" Type="http://schemas.openxmlformats.org/officeDocument/2006/relationships/image" Target="../media/image2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jpg"/><Relationship Id="rId4" Type="http://schemas.openxmlformats.org/officeDocument/2006/relationships/image" Target="../media/image12.png"/><Relationship Id="rId5" Type="http://schemas.openxmlformats.org/officeDocument/2006/relationships/image" Target="../media/image2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9.png"/><Relationship Id="rId4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1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/>
          <p:nvPr>
            <p:ph type="ctrTitle"/>
          </p:nvPr>
        </p:nvSpPr>
        <p:spPr>
          <a:xfrm>
            <a:off x="512700" y="294850"/>
            <a:ext cx="6852600" cy="21786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 algn="l">
              <a:lnSpc>
                <a:spcPct val="120000"/>
              </a:lnSpc>
              <a:spcBef>
                <a:spcPts val="0"/>
              </a:spcBef>
              <a:buNone/>
            </a:pPr>
            <a:r>
              <a:rPr lang="en"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Final Presentation </a:t>
            </a:r>
          </a:p>
          <a:p>
            <a:pPr lvl="0" rtl="0" algn="l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en"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Signature Authentication Pen</a:t>
            </a:r>
          </a:p>
          <a:p>
            <a:pPr lvl="0" rtl="0" algn="l">
              <a:lnSpc>
                <a:spcPct val="120000"/>
              </a:lnSpc>
              <a:spcBef>
                <a:spcPts val="0"/>
              </a:spcBef>
              <a:buNone/>
            </a:pPr>
            <a:r>
              <a:t/>
            </a:r>
            <a:endParaRPr sz="3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0" rtl="0" algn="l">
              <a:lnSpc>
                <a:spcPct val="120000"/>
              </a:lnSpc>
              <a:spcBef>
                <a:spcPts val="0"/>
              </a:spcBef>
              <a:buNone/>
            </a:pPr>
            <a:r>
              <a:t/>
            </a:r>
            <a:endParaRPr sz="3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0" rtl="0" algn="l">
              <a:lnSpc>
                <a:spcPct val="120000"/>
              </a:lnSpc>
              <a:spcBef>
                <a:spcPts val="0"/>
              </a:spcBef>
              <a:buNone/>
            </a:pPr>
            <a:r>
              <a:rPr lang="en" sz="1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GZSL</a:t>
            </a:r>
          </a:p>
        </p:txBody>
      </p:sp>
      <p:sp>
        <p:nvSpPr>
          <p:cNvPr id="60" name="Shape 60"/>
          <p:cNvSpPr txBox="1"/>
          <p:nvPr>
            <p:ph idx="1" type="subTitle"/>
          </p:nvPr>
        </p:nvSpPr>
        <p:spPr>
          <a:xfrm>
            <a:off x="512700" y="3840655"/>
            <a:ext cx="8118600" cy="1163700"/>
          </a:xfrm>
          <a:prstGeom prst="rect">
            <a:avLst/>
          </a:prstGeom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 sz="1800"/>
              <a:t>Mingyang Zheng (mz2594)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 sz="1800"/>
              <a:t>Yifei Li (yl3590)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Huangfeng Shi (hs2917)</a:t>
            </a:r>
          </a:p>
          <a:p>
            <a:pPr lvl="0" algn="l">
              <a:spcBef>
                <a:spcPts val="0"/>
              </a:spcBef>
              <a:buNone/>
            </a:pPr>
            <a:r>
              <a:rPr lang="en" sz="1200"/>
              <a:t>EEECS E6765 Internet if Things- Physical Data Analytics, 2017 Spring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 txBox="1"/>
          <p:nvPr>
            <p:ph type="title"/>
          </p:nvPr>
        </p:nvSpPr>
        <p:spPr>
          <a:xfrm>
            <a:off x="2948050" y="1851625"/>
            <a:ext cx="8520600" cy="61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 sz="7200"/>
              <a:t>Demo</a:t>
            </a:r>
            <a:br>
              <a:rPr b="1" lang="en"/>
            </a:b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 txBox="1"/>
          <p:nvPr>
            <p:ph type="title"/>
          </p:nvPr>
        </p:nvSpPr>
        <p:spPr>
          <a:xfrm>
            <a:off x="311700" y="143875"/>
            <a:ext cx="8520600" cy="61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Assessment of Work Planned / Work Done</a:t>
            </a:r>
          </a:p>
        </p:txBody>
      </p:sp>
      <p:graphicFrame>
        <p:nvGraphicFramePr>
          <p:cNvPr id="152" name="Shape 152"/>
          <p:cNvGraphicFramePr/>
          <p:nvPr/>
        </p:nvGraphicFramePr>
        <p:xfrm>
          <a:off x="276050" y="887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{42C3586F-E50A-4A86-B3C9-6985DBCD2B41}</a:tableStyleId>
              </a:tblPr>
              <a:tblGrid>
                <a:gridCol w="1702450"/>
                <a:gridCol w="1666800"/>
                <a:gridCol w="1666800"/>
                <a:gridCol w="1666800"/>
                <a:gridCol w="1666800"/>
              </a:tblGrid>
              <a:tr h="2337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b="1" lang="en"/>
                        <a:t>Original </a:t>
                      </a:r>
                      <a:r>
                        <a:rPr b="1" lang="en"/>
                        <a:t>Task</a:t>
                      </a: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b="1" lang="en"/>
                        <a:t>Was the task completed?</a:t>
                      </a: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b="1" lang="en"/>
                        <a:t>If not completed, why not?</a:t>
                      </a: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b="1" lang="en"/>
                        <a:t>Future Plans</a:t>
                      </a: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b="1" lang="en"/>
                        <a:t>Comments</a:t>
                      </a: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</a:tr>
              <a:tr h="4965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78571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Build data collecting module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yes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Collect more data to enrich the database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4965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78571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Build data transmission module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yes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Recognise the text according to the gesture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4965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78571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Build machine learning module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yes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Use RNN to improve the </a:t>
                      </a:r>
                      <a:r>
                        <a:rPr lang="en"/>
                        <a:t>accuracy of learning</a:t>
                      </a:r>
                      <a:r>
                        <a:rPr lang="en"/>
                        <a:t> 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Assessment of Work Planned / Work Done</a:t>
            </a:r>
          </a:p>
        </p:txBody>
      </p:sp>
      <p:graphicFrame>
        <p:nvGraphicFramePr>
          <p:cNvPr id="158" name="Shape 158"/>
          <p:cNvGraphicFramePr/>
          <p:nvPr/>
        </p:nvGraphicFramePr>
        <p:xfrm>
          <a:off x="359000" y="1267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{42C3586F-E50A-4A86-B3C9-6985DBCD2B41}</a:tableStyleId>
              </a:tblPr>
              <a:tblGrid>
                <a:gridCol w="1666800"/>
                <a:gridCol w="1666800"/>
                <a:gridCol w="1666800"/>
                <a:gridCol w="1666800"/>
                <a:gridCol w="1666800"/>
              </a:tblGrid>
              <a:tr h="4510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b="1" lang="en"/>
                        <a:t>Original Task</a:t>
                      </a: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b="1" lang="en"/>
                        <a:t>Was the task completed?</a:t>
                      </a: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b="1" lang="en"/>
                        <a:t>If not completed, why not?</a:t>
                      </a: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b="1" lang="en"/>
                        <a:t>Future Plans</a:t>
                      </a: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b="1" lang="en"/>
                        <a:t>Comments</a:t>
                      </a: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</a:tr>
              <a:tr h="4965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78571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Realize real-time identity recognition by AWS Lambda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yes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4965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78571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Build display module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yes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Links to Reports, Web Sites, Code, Videos, ...</a:t>
            </a:r>
          </a:p>
        </p:txBody>
      </p:sp>
      <p:graphicFrame>
        <p:nvGraphicFramePr>
          <p:cNvPr id="164" name="Shape 164"/>
          <p:cNvGraphicFramePr/>
          <p:nvPr/>
        </p:nvGraphicFramePr>
        <p:xfrm>
          <a:off x="359000" y="1267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{42C3586F-E50A-4A86-B3C9-6985DBCD2B41}</a:tableStyleId>
              </a:tblPr>
              <a:tblGrid>
                <a:gridCol w="2729900"/>
                <a:gridCol w="2729900"/>
                <a:gridCol w="2729900"/>
              </a:tblGrid>
              <a:tr h="4510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b="1" lang="en"/>
                        <a:t>What</a:t>
                      </a: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b="1" lang="en"/>
                        <a:t>Link</a:t>
                      </a: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b="1" lang="en"/>
                        <a:t>Comments</a:t>
                      </a: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</a:tr>
              <a:tr h="4965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Enter weebly name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http://iotcolumbia2017gzsl.weebly.com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4965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Enter Github name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https://github.com/zmyzheng/Signature-Authentication-Pen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4965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Enter proposal name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20000"/>
                        </a:lnSpc>
                        <a:spcBef>
                          <a:spcPts val="0"/>
                        </a:spcBef>
                        <a:buClr>
                          <a:schemeClr val="dk1"/>
                        </a:buClr>
                        <a:buSzPct val="36666"/>
                        <a:buFont typeface="Arial"/>
                        <a:buNone/>
                      </a:pPr>
                      <a:r>
                        <a:rPr lang="en"/>
                        <a:t>Signature Authentication Pen </a:t>
                      </a:r>
                    </a:p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4965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Enter final report name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20000"/>
                        </a:lnSpc>
                        <a:spcBef>
                          <a:spcPts val="0"/>
                        </a:spcBef>
                        <a:buClr>
                          <a:schemeClr val="dk1"/>
                        </a:buClr>
                        <a:buSzPct val="78571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Signature Authentication Pen 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4965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Vi</a:t>
                      </a:r>
                      <a:r>
                        <a:rPr lang="en"/>
                        <a:t>deo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https://youtu.be/xxnGFsNmaTY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4965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 txBox="1"/>
          <p:nvPr>
            <p:ph type="title"/>
          </p:nvPr>
        </p:nvSpPr>
        <p:spPr>
          <a:xfrm>
            <a:off x="311700" y="64925"/>
            <a:ext cx="8520600" cy="61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Parts Used</a:t>
            </a:r>
          </a:p>
        </p:txBody>
      </p:sp>
      <p:graphicFrame>
        <p:nvGraphicFramePr>
          <p:cNvPr id="170" name="Shape 170"/>
          <p:cNvGraphicFramePr/>
          <p:nvPr/>
        </p:nvGraphicFramePr>
        <p:xfrm>
          <a:off x="341800" y="6781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{42C3586F-E50A-4A86-B3C9-6985DBCD2B41}</a:tableStyleId>
              </a:tblPr>
              <a:tblGrid>
                <a:gridCol w="781000"/>
                <a:gridCol w="1636250"/>
                <a:gridCol w="1018575"/>
                <a:gridCol w="959150"/>
                <a:gridCol w="697850"/>
                <a:gridCol w="2158925"/>
                <a:gridCol w="1208625"/>
              </a:tblGrid>
              <a:tr h="5653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b="1" lang="en"/>
                        <a:t>Group ID</a:t>
                      </a: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b="1" lang="en"/>
                        <a:t>Part Name</a:t>
                      </a: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b="1" lang="en"/>
                        <a:t>Number of Units</a:t>
                      </a: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b="1" lang="en"/>
                        <a:t>Cost per one unit</a:t>
                      </a: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b="1" lang="en"/>
                        <a:t>Total cost</a:t>
                      </a: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b="1" lang="en"/>
                        <a:t>Link for ordering</a:t>
                      </a: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b="1" lang="en"/>
                        <a:t>Why is the part needed</a:t>
                      </a: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</a:tr>
              <a:tr h="6627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78571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Bluetooth wireless sensor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1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60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60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78571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https://mbientlab.com/product/metawearc/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Collect data and send it to mobile device</a:t>
                      </a:r>
                    </a:p>
                  </a:txBody>
                  <a:tcPr marT="91425" marB="91425" marR="91425" marL="91425"/>
                </a:tc>
              </a:tr>
              <a:tr h="104387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78571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Grove -3-Axis Digital Accelerometer (±16g)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1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9.9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9.9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78571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https://www.seeedstudio.com/Grove-3-Axis-Digital-Accelerometer%28%C2%B116g%29-p-1156.html</a:t>
                      </a:r>
                    </a:p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662700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78571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Grove - Universal 4 Pin Buckled 50cm Cable (5 PCs Pack)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1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3.9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3.9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78571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https://www.seeedstudio.com/Grove-Universal-4-Pin-Buckled-50cm-Cable-%285-PCs-Pack%29-p-928.html</a:t>
                      </a:r>
                    </a:p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78571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Longer cable</a:t>
                      </a: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/>
          <p:nvPr>
            <p:ph type="title"/>
          </p:nvPr>
        </p:nvSpPr>
        <p:spPr>
          <a:xfrm>
            <a:off x="149000" y="0"/>
            <a:ext cx="8520600" cy="61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Summary Description</a:t>
            </a:r>
          </a:p>
        </p:txBody>
      </p:sp>
      <p:sp>
        <p:nvSpPr>
          <p:cNvPr id="66" name="Shape 66"/>
          <p:cNvSpPr txBox="1"/>
          <p:nvPr>
            <p:ph idx="1" type="body"/>
          </p:nvPr>
        </p:nvSpPr>
        <p:spPr>
          <a:xfrm>
            <a:off x="311700" y="697950"/>
            <a:ext cx="8572800" cy="424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Signature Authentication</a:t>
            </a:r>
          </a:p>
          <a:p>
            <a:pPr indent="387350" lvl="0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78571"/>
              <a:buFont typeface="Arial"/>
              <a:buNone/>
            </a:pPr>
            <a:r>
              <a:rPr lang="en" sz="1400"/>
              <a:t>-Realize identity recognition by signature biometric features from users.</a:t>
            </a:r>
          </a:p>
          <a:p>
            <a:pPr indent="387350" lvl="0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SzPct val="78571"/>
              <a:buNone/>
            </a:pPr>
            <a:r>
              <a:rPr lang="en" sz="1400"/>
              <a:t>-Distinguish fake signature for users.</a:t>
            </a:r>
          </a:p>
          <a:p>
            <a:pPr lvl="0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7777"/>
            </a:pPr>
            <a:r>
              <a:rPr lang="en"/>
              <a:t>Data Collection</a:t>
            </a:r>
          </a:p>
          <a:p>
            <a:pPr indent="-317500" lvl="0" marL="457200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 sz="1400"/>
              <a:t>E</a:t>
            </a:r>
            <a:r>
              <a:rPr lang="en" sz="1400"/>
              <a:t>mbedded sensors collecting writing biometric features(Angular velocity: gyroscope, acceleration) </a:t>
            </a:r>
          </a:p>
          <a:p>
            <a:pPr indent="-317500" lvl="0" marL="457200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 sz="1400"/>
              <a:t>Set up database for different users.</a:t>
            </a:r>
          </a:p>
          <a:p>
            <a:pPr indent="-317500" lvl="0" marL="457200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7777"/>
            </a:pPr>
            <a:r>
              <a:rPr lang="en"/>
              <a:t>Data Cleaning</a:t>
            </a:r>
          </a:p>
          <a:p>
            <a:pPr indent="457200" lvl="0" marL="0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(normalize, resample) original raw data</a:t>
            </a:r>
          </a:p>
          <a:p>
            <a:pPr indent="-317500" lvl="0" marL="457200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7777"/>
            </a:pPr>
            <a:r>
              <a:rPr lang="en"/>
              <a:t>Machine Learning for  Biometric Feature Model</a:t>
            </a:r>
          </a:p>
          <a:p>
            <a:pPr indent="457200" lvl="0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ML algorithms (SVM / neural network/ Amazon ML) to train biometric feature model</a:t>
            </a:r>
          </a:p>
          <a:p>
            <a:pPr lvl="0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lvl="0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lvl="0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1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7" name="Shape 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54100" y="697949"/>
            <a:ext cx="1170950" cy="1561273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Shape 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94675" y="3012137"/>
            <a:ext cx="1289823" cy="193321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echatIMG1.jpeg" id="69" name="Shape 69"/>
          <p:cNvPicPr preferRelativeResize="0"/>
          <p:nvPr/>
        </p:nvPicPr>
        <p:blipFill rotWithShape="1">
          <a:blip r:embed="rId5">
            <a:alphaModFix/>
          </a:blip>
          <a:srcRect b="4562" l="0" r="20515" t="7695"/>
          <a:stretch/>
        </p:blipFill>
        <p:spPr>
          <a:xfrm>
            <a:off x="6531320" y="697950"/>
            <a:ext cx="1063354" cy="1561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/>
          <p:nvPr>
            <p:ph type="title"/>
          </p:nvPr>
        </p:nvSpPr>
        <p:spPr>
          <a:xfrm>
            <a:off x="135625" y="0"/>
            <a:ext cx="8520600" cy="61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Key Results / Accomplishments</a:t>
            </a:r>
          </a:p>
        </p:txBody>
      </p:sp>
      <p:sp>
        <p:nvSpPr>
          <p:cNvPr id="75" name="Shape 75"/>
          <p:cNvSpPr txBox="1"/>
          <p:nvPr>
            <p:ph idx="1" type="body"/>
          </p:nvPr>
        </p:nvSpPr>
        <p:spPr>
          <a:xfrm>
            <a:off x="224100" y="613200"/>
            <a:ext cx="3804000" cy="3397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Functions:</a:t>
            </a:r>
          </a:p>
          <a:p>
            <a:pPr indent="-342900" lvl="0" marL="457200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</a:pPr>
            <a:r>
              <a:rPr lang="en"/>
              <a:t>Fake Signature Distinguish</a:t>
            </a:r>
          </a:p>
          <a:p>
            <a:pPr indent="-342900" lvl="0" marL="457200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</a:pPr>
            <a:r>
              <a:rPr lang="en"/>
              <a:t>Real Time Identity Recognition</a:t>
            </a:r>
          </a:p>
          <a:p>
            <a:pPr lvl="0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1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" name="Shape 76"/>
          <p:cNvSpPr txBox="1"/>
          <p:nvPr>
            <p:ph idx="1" type="body"/>
          </p:nvPr>
        </p:nvSpPr>
        <p:spPr>
          <a:xfrm>
            <a:off x="4793575" y="665500"/>
            <a:ext cx="3804000" cy="3397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Devices</a:t>
            </a:r>
            <a:r>
              <a:rPr lang="en">
                <a:solidFill>
                  <a:srgbClr val="000000"/>
                </a:solidFill>
              </a:rPr>
              <a:t>:</a:t>
            </a:r>
          </a:p>
          <a:p>
            <a:pPr indent="-342900" lvl="0" marL="457200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</a:pPr>
            <a:r>
              <a:rPr lang="en"/>
              <a:t>Wired: Intel Edison</a:t>
            </a:r>
          </a:p>
          <a:p>
            <a:pPr indent="-342900" lvl="0" marL="457200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</a:pPr>
            <a:r>
              <a:rPr lang="en"/>
              <a:t>Wireless: MetawearC</a:t>
            </a:r>
          </a:p>
          <a:p>
            <a:pPr lvl="0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1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屏幕快照 2017-05-14 20.49.43.png" id="77" name="Shape 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100" y="2611037"/>
            <a:ext cx="3803999" cy="199951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屏幕快照 2017-05-14 20.42.35.png" id="78" name="Shape 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22500" y="2688124"/>
            <a:ext cx="4839750" cy="1861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Flow Chart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图片 126.png" id="84" name="Shape 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9127" y="1058222"/>
            <a:ext cx="6823706" cy="392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 txBox="1"/>
          <p:nvPr>
            <p:ph type="title"/>
          </p:nvPr>
        </p:nvSpPr>
        <p:spPr>
          <a:xfrm>
            <a:off x="311700" y="136675"/>
            <a:ext cx="8520600" cy="61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Data Collection </a:t>
            </a:r>
          </a:p>
        </p:txBody>
      </p:sp>
      <p:sp>
        <p:nvSpPr>
          <p:cNvPr id="90" name="Shape 90"/>
          <p:cNvSpPr txBox="1"/>
          <p:nvPr>
            <p:ph idx="1" type="body"/>
          </p:nvPr>
        </p:nvSpPr>
        <p:spPr>
          <a:xfrm>
            <a:off x="367775" y="807225"/>
            <a:ext cx="3920700" cy="4112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Acceleration:</a:t>
            </a:r>
          </a:p>
          <a:p>
            <a:pPr indent="-317500" lvl="0" marL="457200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</a:pPr>
            <a:r>
              <a:rPr lang="en" sz="1400">
                <a:solidFill>
                  <a:srgbClr val="000000"/>
                </a:solidFill>
              </a:rPr>
              <a:t>Using MetawearC/ Grove -3-Axis Digital Accelerometer to collect real time data, which contains the accelerate value according to x-axis, y-axis and z-axis. </a:t>
            </a:r>
          </a:p>
          <a:p>
            <a:pPr lvl="0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  <a:p>
            <a:pPr lvl="0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  <a:p>
            <a:pPr lvl="0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Angular velocity：Gyro</a:t>
            </a:r>
          </a:p>
          <a:p>
            <a:pPr indent="-317500" lvl="0" marL="457200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</a:pPr>
            <a:r>
              <a:rPr lang="en" sz="1400"/>
              <a:t>Using MetawearC 3-axis gyroscope to collect real time data, which contains the angular velocity according to x-axis, y-axis and z-axis. </a:t>
            </a:r>
          </a:p>
          <a:p>
            <a:pPr lvl="0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1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屏幕快照 2017-05-09 22.56.48.png" id="91" name="Shape 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82799" y="2155212"/>
            <a:ext cx="4182973" cy="128978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屏幕快照 2017-05-09 22.59.45.png" id="92" name="Shape 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82787" y="658850"/>
            <a:ext cx="1135132" cy="1165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屏幕快照 2017-05-09 23.05.29.png" id="93" name="Shape 9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37563" y="658849"/>
            <a:ext cx="1065136" cy="1165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屏幕快照 2017-05-09 22.57.05.png" id="94" name="Shape 9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82800" y="3734849"/>
            <a:ext cx="4182975" cy="10868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屏幕快照 2017-05-09 23.23.12.png" id="95" name="Shape 9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5400000">
            <a:off x="7499449" y="800874"/>
            <a:ext cx="1526749" cy="88095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Shape 96"/>
          <p:cNvSpPr/>
          <p:nvPr/>
        </p:nvSpPr>
        <p:spPr>
          <a:xfrm>
            <a:off x="5791587" y="1109774"/>
            <a:ext cx="372325" cy="26315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  <a:solidFill>
                  <a:schemeClr val="lt2"/>
                </a:solidFill>
                <a:latin typeface="Arial"/>
              </a:rPr>
              <a:t>or</a:t>
            </a:r>
          </a:p>
        </p:txBody>
      </p:sp>
      <p:sp>
        <p:nvSpPr>
          <p:cNvPr id="97" name="Shape 97"/>
          <p:cNvSpPr/>
          <p:nvPr/>
        </p:nvSpPr>
        <p:spPr>
          <a:xfrm>
            <a:off x="7302702" y="1055189"/>
            <a:ext cx="372325" cy="372325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  <a:solidFill>
                  <a:schemeClr val="lt2"/>
                </a:solidFill>
                <a:latin typeface="Arial"/>
              </a:rPr>
              <a:t>+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/>
          <p:nvPr>
            <p:ph type="title"/>
          </p:nvPr>
        </p:nvSpPr>
        <p:spPr>
          <a:xfrm>
            <a:off x="101475" y="0"/>
            <a:ext cx="8520600" cy="61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Data cleaning/data processing</a:t>
            </a:r>
          </a:p>
        </p:txBody>
      </p:sp>
      <p:sp>
        <p:nvSpPr>
          <p:cNvPr id="103" name="Shape 103"/>
          <p:cNvSpPr txBox="1"/>
          <p:nvPr>
            <p:ph idx="1" type="body"/>
          </p:nvPr>
        </p:nvSpPr>
        <p:spPr>
          <a:xfrm>
            <a:off x="101475" y="613200"/>
            <a:ext cx="5364300" cy="3633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/>
              <a:t>Resample (Downsample</a:t>
            </a:r>
            <a:r>
              <a:rPr b="1" lang="en"/>
              <a:t>/ </a:t>
            </a:r>
            <a:r>
              <a:rPr b="1" lang="en"/>
              <a:t>Upsample)</a:t>
            </a:r>
          </a:p>
          <a:p>
            <a:pPr lvl="0">
              <a:spcBef>
                <a:spcPts val="0"/>
              </a:spcBef>
              <a:buNone/>
            </a:pPr>
            <a:r>
              <a:rPr lang="en" sz="1400"/>
              <a:t> - Based on FFT transformations, use Fourier-domain window that tapers the Fourier spectrum before zero-padding to alleviate ringing in the resampled values</a:t>
            </a:r>
          </a:p>
          <a:p>
            <a:pPr lvl="0">
              <a:spcBef>
                <a:spcPts val="0"/>
              </a:spcBef>
              <a:buNone/>
            </a:pPr>
            <a:r>
              <a:rPr lang="en" sz="1400"/>
              <a:t> - Results in a nice format for machine learning step and also for test step to achieve more accurate comparison analysis, preventing from the influence of writing speed.</a:t>
            </a:r>
          </a:p>
          <a:p>
            <a:pPr lvl="0">
              <a:spcBef>
                <a:spcPts val="0"/>
              </a:spcBef>
              <a:buNone/>
            </a:pPr>
            <a:r>
              <a:rPr b="1" lang="en"/>
              <a:t>N</a:t>
            </a:r>
            <a:r>
              <a:rPr b="1" lang="en"/>
              <a:t>omalize</a:t>
            </a:r>
          </a:p>
          <a:p>
            <a:pPr lvl="0">
              <a:spcBef>
                <a:spcPts val="0"/>
              </a:spcBef>
              <a:buNone/>
            </a:pPr>
            <a:r>
              <a:rPr lang="en" sz="1400"/>
              <a:t> - Deduct the average value from all datasets of each collection. </a:t>
            </a:r>
          </a:p>
          <a:p>
            <a:pPr lvl="0">
              <a:spcBef>
                <a:spcPts val="0"/>
              </a:spcBef>
              <a:buNone/>
            </a:pPr>
            <a:r>
              <a:rPr lang="en" sz="1400"/>
              <a:t> - Reduce errors stemmed from the difference between each starting state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tanfigure12-1.gif" id="104" name="Shape 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69150" y="66975"/>
            <a:ext cx="1804149" cy="17661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屏幕快照 2017-05-10 00.08.24.png" id="105" name="Shape 1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70849" y="1860162"/>
            <a:ext cx="1804150" cy="11399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屏幕快照 2017-05-10 00.08.38.png" id="106" name="Shape 10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62325" y="1888887"/>
            <a:ext cx="1647895" cy="1082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Shape 107"/>
          <p:cNvPicPr preferRelativeResize="0"/>
          <p:nvPr/>
        </p:nvPicPr>
        <p:blipFill rotWithShape="1">
          <a:blip r:embed="rId6">
            <a:alphaModFix/>
          </a:blip>
          <a:srcRect b="56423" l="0" r="3203" t="0"/>
          <a:stretch/>
        </p:blipFill>
        <p:spPr>
          <a:xfrm>
            <a:off x="5788025" y="2827837"/>
            <a:ext cx="1769786" cy="1201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Shape 108"/>
          <p:cNvPicPr preferRelativeResize="0"/>
          <p:nvPr/>
        </p:nvPicPr>
        <p:blipFill rotWithShape="1">
          <a:blip r:embed="rId6">
            <a:alphaModFix/>
          </a:blip>
          <a:srcRect b="0" l="0" r="3614" t="56383"/>
          <a:stretch/>
        </p:blipFill>
        <p:spPr>
          <a:xfrm>
            <a:off x="7562324" y="2866299"/>
            <a:ext cx="1647900" cy="11243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Shape 109"/>
          <p:cNvPicPr preferRelativeResize="0"/>
          <p:nvPr/>
        </p:nvPicPr>
        <p:blipFill rotWithShape="1">
          <a:blip r:embed="rId7">
            <a:alphaModFix/>
          </a:blip>
          <a:srcRect b="56968" l="0" r="5285" t="0"/>
          <a:stretch/>
        </p:blipFill>
        <p:spPr>
          <a:xfrm>
            <a:off x="5770850" y="3990674"/>
            <a:ext cx="1647899" cy="105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Shape 110"/>
          <p:cNvPicPr preferRelativeResize="0"/>
          <p:nvPr/>
        </p:nvPicPr>
        <p:blipFill rotWithShape="1">
          <a:blip r:embed="rId7">
            <a:alphaModFix/>
          </a:blip>
          <a:srcRect b="0" l="0" r="5285" t="57199"/>
          <a:stretch/>
        </p:blipFill>
        <p:spPr>
          <a:xfrm>
            <a:off x="7487154" y="3990675"/>
            <a:ext cx="1656845" cy="105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Machine Learning for  Biometric Feature Modeling</a:t>
            </a:r>
            <a:br>
              <a:rPr lang="en"/>
            </a:br>
          </a:p>
        </p:txBody>
      </p:sp>
      <p:sp>
        <p:nvSpPr>
          <p:cNvPr id="116" name="Shape 116"/>
          <p:cNvSpPr txBox="1"/>
          <p:nvPr>
            <p:ph idx="1" type="body"/>
          </p:nvPr>
        </p:nvSpPr>
        <p:spPr>
          <a:xfrm>
            <a:off x="900325" y="1171600"/>
            <a:ext cx="2883600" cy="3397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Amazon ML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7" name="Shape 117"/>
          <p:cNvSpPr txBox="1"/>
          <p:nvPr>
            <p:ph idx="1" type="body"/>
          </p:nvPr>
        </p:nvSpPr>
        <p:spPr>
          <a:xfrm>
            <a:off x="4666850" y="1171600"/>
            <a:ext cx="2883600" cy="3397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SVM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8" name="Shape 118"/>
          <p:cNvSpPr txBox="1"/>
          <p:nvPr>
            <p:ph idx="1" type="body"/>
          </p:nvPr>
        </p:nvSpPr>
        <p:spPr>
          <a:xfrm>
            <a:off x="6853150" y="1171600"/>
            <a:ext cx="2883600" cy="3397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Neural Network</a:t>
            </a:r>
          </a:p>
        </p:txBody>
      </p:sp>
      <p:pic>
        <p:nvPicPr>
          <p:cNvPr descr="amazon-machine-learning-app-flow.jpg" id="119" name="Shape 119"/>
          <p:cNvPicPr preferRelativeResize="0"/>
          <p:nvPr/>
        </p:nvPicPr>
        <p:blipFill rotWithShape="1">
          <a:blip r:embed="rId3">
            <a:alphaModFix/>
          </a:blip>
          <a:srcRect b="0" l="24095" r="18764" t="0"/>
          <a:stretch/>
        </p:blipFill>
        <p:spPr>
          <a:xfrm>
            <a:off x="32750" y="2186600"/>
            <a:ext cx="3441475" cy="1367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ain-qimg-675fedee717331e478ecfcc40e2e4d38.png" id="120" name="Shape 120"/>
          <p:cNvPicPr preferRelativeResize="0"/>
          <p:nvPr/>
        </p:nvPicPr>
        <p:blipFill rotWithShape="1">
          <a:blip r:embed="rId4">
            <a:alphaModFix/>
          </a:blip>
          <a:srcRect b="4344" l="6531" r="8643" t="9105"/>
          <a:stretch/>
        </p:blipFill>
        <p:spPr>
          <a:xfrm>
            <a:off x="4127262" y="2102512"/>
            <a:ext cx="2382549" cy="18327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屏幕快照 2017-05-07 13.39.53.png" id="121" name="Shape 1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19162" y="1804425"/>
            <a:ext cx="1026625" cy="294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 txBox="1"/>
          <p:nvPr>
            <p:ph type="title"/>
          </p:nvPr>
        </p:nvSpPr>
        <p:spPr>
          <a:xfrm>
            <a:off x="227600" y="0"/>
            <a:ext cx="8520600" cy="61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Signature Authentication (2 modes)</a:t>
            </a:r>
            <a:br>
              <a:rPr lang="en"/>
            </a:br>
            <a:r>
              <a:rPr lang="en"/>
              <a:t>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</a:t>
            </a:r>
          </a:p>
        </p:txBody>
      </p:sp>
      <p:sp>
        <p:nvSpPr>
          <p:cNvPr id="127" name="Shape 127"/>
          <p:cNvSpPr txBox="1"/>
          <p:nvPr>
            <p:ph idx="1" type="body"/>
          </p:nvPr>
        </p:nvSpPr>
        <p:spPr>
          <a:xfrm>
            <a:off x="421475" y="0"/>
            <a:ext cx="8520600" cy="2745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</a:pPr>
            <a:r>
              <a:rPr lang="en">
                <a:solidFill>
                  <a:srgbClr val="000000"/>
                </a:solidFill>
              </a:rPr>
              <a:t>Real Time Identity Recognition</a:t>
            </a:r>
          </a:p>
          <a:p>
            <a: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Char char="-"/>
            </a:pPr>
            <a:r>
              <a:rPr lang="en">
                <a:solidFill>
                  <a:srgbClr val="000000"/>
                </a:solidFill>
              </a:rPr>
              <a:t>Identify the test data belongs to which authenticated users.</a:t>
            </a:r>
          </a:p>
          <a:p>
            <a: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Char char="-"/>
            </a:pPr>
            <a:r>
              <a:rPr lang="en">
                <a:solidFill>
                  <a:srgbClr val="000000"/>
                </a:solidFill>
              </a:rPr>
              <a:t>Output the exact authenticated user number.</a:t>
            </a:r>
          </a:p>
          <a:p>
            <a: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Char char="-"/>
            </a:pPr>
            <a:r>
              <a:rPr lang="en">
                <a:solidFill>
                  <a:srgbClr val="000000"/>
                </a:solidFill>
              </a:rPr>
              <a:t>Test user must belong to one of the users in the training classes.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</a:pPr>
            <a:r>
              <a:rPr lang="en">
                <a:solidFill>
                  <a:srgbClr val="000000"/>
                </a:solidFill>
              </a:rPr>
              <a:t>Fake Signature </a:t>
            </a:r>
            <a:r>
              <a:rPr lang="en"/>
              <a:t>Distinguishing </a:t>
            </a:r>
          </a:p>
          <a:p>
            <a: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har char="-"/>
            </a:pPr>
            <a:r>
              <a:rPr lang="en"/>
              <a:t>Identify whether the signature is written by the user with that name.</a:t>
            </a:r>
          </a:p>
          <a:p>
            <a: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har char="-"/>
            </a:pPr>
            <a:r>
              <a:rPr lang="en"/>
              <a:t>Output True or False.</a:t>
            </a:r>
          </a:p>
          <a:p>
            <a: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har char="-"/>
            </a:pPr>
            <a:r>
              <a:rPr lang="en"/>
              <a:t>Test user needn’t belong to the users in training dataset.</a:t>
            </a:r>
          </a:p>
          <a:p>
            <a:pPr lvl="0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1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binomail-exact-ci-example.png" id="128" name="Shape 128"/>
          <p:cNvPicPr preferRelativeResize="0"/>
          <p:nvPr/>
        </p:nvPicPr>
        <p:blipFill rotWithShape="1">
          <a:blip r:embed="rId3">
            <a:alphaModFix/>
          </a:blip>
          <a:srcRect b="28207" l="0" r="0" t="4165"/>
          <a:stretch/>
        </p:blipFill>
        <p:spPr>
          <a:xfrm>
            <a:off x="4059900" y="3116825"/>
            <a:ext cx="3906800" cy="18221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lconcepts_image2.png" id="129" name="Shape 1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7450" y="3141512"/>
            <a:ext cx="2826750" cy="17825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Application Scenario</a:t>
            </a:r>
          </a:p>
        </p:txBody>
      </p:sp>
      <p:sp>
        <p:nvSpPr>
          <p:cNvPr id="135" name="Shape 135"/>
          <p:cNvSpPr txBox="1"/>
          <p:nvPr>
            <p:ph idx="1" type="body"/>
          </p:nvPr>
        </p:nvSpPr>
        <p:spPr>
          <a:xfrm>
            <a:off x="311700" y="910300"/>
            <a:ext cx="8520600" cy="3397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1400">
                <a:solidFill>
                  <a:srgbClr val="000000"/>
                </a:solidFill>
              </a:rPr>
              <a:t>Owing to its strength by </a:t>
            </a:r>
            <a:r>
              <a:rPr lang="en" sz="1400"/>
              <a:t>recording dynamic motion, which is hard to imitate, this system </a:t>
            </a:r>
            <a:r>
              <a:rPr lang="en" sz="1400">
                <a:solidFill>
                  <a:srgbClr val="000000"/>
                </a:solidFill>
              </a:rPr>
              <a:t>can improve the accuracy and safety by identify the writing biometric features: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1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Shape 136"/>
          <p:cNvSpPr txBox="1"/>
          <p:nvPr/>
        </p:nvSpPr>
        <p:spPr>
          <a:xfrm>
            <a:off x="415775" y="2371300"/>
            <a:ext cx="2684700" cy="21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· Higher signature asset security demand(eg. at bank, shopping）</a:t>
            </a:r>
          </a:p>
        </p:txBody>
      </p:sp>
      <p:sp>
        <p:nvSpPr>
          <p:cNvPr id="137" name="Shape 137"/>
          <p:cNvSpPr txBox="1"/>
          <p:nvPr/>
        </p:nvSpPr>
        <p:spPr>
          <a:xfrm>
            <a:off x="3253500" y="2371300"/>
            <a:ext cx="2812500" cy="26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38000"/>
              </a:lnSpc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· Assist recognize criminals and absconder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8" name="Shape 138"/>
          <p:cNvSpPr txBox="1"/>
          <p:nvPr/>
        </p:nvSpPr>
        <p:spPr>
          <a:xfrm>
            <a:off x="6219025" y="2371300"/>
            <a:ext cx="2494500" cy="19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38000"/>
              </a:lnSpc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· Smart home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39" name="Shape 1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450" y="3229675"/>
            <a:ext cx="2160224" cy="15817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Shape 1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17500" y="3229675"/>
            <a:ext cx="2494500" cy="152077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屏幕快照 2017-03-08 12.21.22.png" id="141" name="Shape 141"/>
          <p:cNvPicPr preferRelativeResize="0"/>
          <p:nvPr/>
        </p:nvPicPr>
        <p:blipFill rotWithShape="1">
          <a:blip r:embed="rId5">
            <a:alphaModFix/>
          </a:blip>
          <a:srcRect b="65619" l="50334" r="25524" t="0"/>
          <a:stretch/>
        </p:blipFill>
        <p:spPr>
          <a:xfrm>
            <a:off x="6347525" y="3169675"/>
            <a:ext cx="2560218" cy="1581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aperback">
  <a:themeElements>
    <a:clrScheme name="Paperback">
      <a:dk1>
        <a:srgbClr val="000000"/>
      </a:dk1>
      <a:lt1>
        <a:srgbClr val="FFFFFF"/>
      </a:lt1>
      <a:dk2>
        <a:srgbClr val="00695C"/>
      </a:dk2>
      <a:lt2>
        <a:srgbClr val="26A69A"/>
      </a:lt2>
      <a:accent1>
        <a:srgbClr val="FFFBF0"/>
      </a:accent1>
      <a:accent2>
        <a:srgbClr val="B7B7B7"/>
      </a:accent2>
      <a:accent3>
        <a:srgbClr val="FB8C00"/>
      </a:accent3>
      <a:accent4>
        <a:srgbClr val="80CBC4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